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6" r:id="rId11"/>
    <p:sldId id="274" r:id="rId12"/>
    <p:sldId id="275" r:id="rId13"/>
    <p:sldId id="268" r:id="rId14"/>
    <p:sldId id="276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720"/>
  </p:normalViewPr>
  <p:slideViewPr>
    <p:cSldViewPr snapToGrid="0" snapToObjects="1">
      <p:cViewPr>
        <p:scale>
          <a:sx n="70" d="100"/>
          <a:sy n="70" d="100"/>
        </p:scale>
        <p:origin x="73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10574-4B07-6C4C-AD3F-0428404BF48B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00CB4-15B3-E24F-811A-F3D247D7C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0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00CB4-15B3-E24F-811A-F3D247D7C3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3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00CB4-15B3-E24F-811A-F3D247D7C3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9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00CB4-15B3-E24F-811A-F3D247D7C3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00CB4-15B3-E24F-811A-F3D247D7C3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0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C04D-2EBA-CE4F-86B0-5BC93BE67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68940-59A0-6447-982C-3B241D5C4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F256-ECF7-A447-95D0-9F364EA3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C49C7-3704-0A4B-AF94-5AAADC18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778D6-ECEF-B040-9D8F-FAB0EBC0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7372-4B4B-2446-B0D9-44912D0D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37003-BFBE-5A41-BC49-2036BFF01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3278F-5EAF-BF49-BE73-CF7EA640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AEC5E-C17C-C240-815A-F2510E9D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7756-4FDD-9942-9E61-AEFB7517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F0523-E00C-C040-923D-4CE3F7EAB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493BE-74ED-A040-9AC9-A1FA86A03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97AC-7931-CF47-8818-831B1F5B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B3E6B-9703-A141-B1DC-7C4D22EB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68167-0687-2D4A-9855-4D5F2BC2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7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34A7-C4A8-2F46-B6D5-ACB6EBC2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CC43-1841-BE4D-BA8C-B464F7CCF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4FF84-0069-7448-8338-0874E750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EDC0A-DC34-4F4B-B09A-51445E5E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FD808-C88F-FA4C-A1DB-545E2FD0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92AE-7E94-944B-BD63-42F1F4FA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DD7DC-BF3B-5743-ABFC-12971BCAB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88F69-D184-6347-B2A3-4D620F91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BFF1C-EB8F-6D4E-9C68-9E7E9785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A21C-BEF5-FB46-8112-04E89EC9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D80C-2AC5-4543-B24C-9483CF5A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AAAA-EEEC-9440-BD9E-576B176D7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FBC44-A0F0-064B-A088-87BC18D88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9C7FD-1842-FD4B-93D7-743DDE3C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B1700-1E97-CB42-935A-59F20423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78C48-6AB8-9345-847E-5F337D64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F06D-C98C-DE4C-B297-5A2B5556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BB0C1-674C-224C-B3E8-B1E8833E3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3D4E-36F1-C94F-A16C-1D0FEDC4C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F0C5A-4FDD-0348-B3BD-E0EEA2E09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58DFC-56F2-9240-ACCF-D5F3317F8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EF007-0B80-AB41-A729-78F9DDFA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3526E-343B-B047-A590-DFEB9B6B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FAE04-F092-044A-9BFC-017B66A8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9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E441-A76C-BC44-AA54-C32F8984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EDC4D-8B8D-844A-AED1-9601B987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AE871-D09C-464D-A7D9-23B501F5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B44E6-4A46-2B43-95A6-16B486B8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D719C-2CD6-8841-8488-33EC3E79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E2AB2-C446-4E4E-B66C-E0828B9C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A759D-B6A1-8E40-A523-6FCE5079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D046-2753-E145-B5C6-F5CB2914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894D-84B4-B341-B1A7-E38EEEC8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96522-5C87-1443-BDCE-E77352D3F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689E8-44CD-C742-890E-33E8493D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F502E-BB75-FE44-B977-B43975D6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3ED09-3039-6C48-8762-1571DC77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6650-61C1-0845-8429-578F6ACC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23BFF-09E7-554B-A897-B287AD7B5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171A4-8127-8541-A685-2DCAC008B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28328-3CA5-4844-8BA6-16E0B5EF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2306E-98B9-584C-8A9B-CDB14CFC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DD287-29C9-2C4B-B23C-CDA9F2E7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FA386-8979-334D-8259-6AA88367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7F562-2890-2D40-BA9C-A7848F764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DF362-55B3-F44F-9C8D-7594809D0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340C-B149-6B44-A419-114EABD7E7A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83A1F-77DC-BE48-A2BB-52B8D4BC7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A90E-35E2-C942-957E-03399C3A4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6315-58DF-B446-85E7-B58EA9E9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406A-C01D-D240-A43B-347529FAC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Temperature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00F54-4DAC-B14D-A799-FF06D9817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Yan 02/26/2020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7733A-B972-BD42-833E-58419A02C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6" r="1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1999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8905-AE93-C74D-98F1-BDBBBEA5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to the thermometer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5877-D358-BF45-9D87-AF6A8A48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06" y="15145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Shift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2024-ADD2-B247-8FE3-0E1DDCC79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78" b="6539"/>
          <a:stretch/>
        </p:blipFill>
        <p:spPr>
          <a:xfrm rot="5400000">
            <a:off x="5944968" y="-212845"/>
            <a:ext cx="1641868" cy="10515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3A7A4-10D7-B448-9109-382AEEFAD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678" b="4509"/>
          <a:stretch/>
        </p:blipFill>
        <p:spPr>
          <a:xfrm rot="5400000">
            <a:off x="5837293" y="-2432325"/>
            <a:ext cx="1640106" cy="107327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4DB0-3EC7-D449-B3A3-678762404DD5}"/>
              </a:ext>
            </a:extLst>
          </p:cNvPr>
          <p:cNvCxnSpPr>
            <a:cxnSpLocks/>
          </p:cNvCxnSpPr>
          <p:nvPr/>
        </p:nvCxnSpPr>
        <p:spPr>
          <a:xfrm>
            <a:off x="4859066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A7C4D6-F218-3046-9A88-188B1CFD79C6}"/>
              </a:ext>
            </a:extLst>
          </p:cNvPr>
          <p:cNvCxnSpPr>
            <a:cxnSpLocks/>
          </p:cNvCxnSpPr>
          <p:nvPr/>
        </p:nvCxnSpPr>
        <p:spPr>
          <a:xfrm>
            <a:off x="3855527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0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8905-AE93-C74D-98F1-BDBBBEA5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to the thermometer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2024-ADD2-B247-8FE3-0E1DDCC79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78" b="6539"/>
          <a:stretch/>
        </p:blipFill>
        <p:spPr>
          <a:xfrm rot="5400000">
            <a:off x="5944968" y="-212845"/>
            <a:ext cx="1641868" cy="10515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3A7A4-10D7-B448-9109-382AEEFAD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678" b="4509"/>
          <a:stretch/>
        </p:blipFill>
        <p:spPr>
          <a:xfrm rot="5400000">
            <a:off x="4836629" y="-2409001"/>
            <a:ext cx="1640106" cy="107327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4DB0-3EC7-D449-B3A3-678762404DD5}"/>
              </a:ext>
            </a:extLst>
          </p:cNvPr>
          <p:cNvCxnSpPr>
            <a:cxnSpLocks/>
          </p:cNvCxnSpPr>
          <p:nvPr/>
        </p:nvCxnSpPr>
        <p:spPr>
          <a:xfrm>
            <a:off x="4859066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A7C4D6-F218-3046-9A88-188B1CFD79C6}"/>
              </a:ext>
            </a:extLst>
          </p:cNvPr>
          <p:cNvCxnSpPr>
            <a:cxnSpLocks/>
          </p:cNvCxnSpPr>
          <p:nvPr/>
        </p:nvCxnSpPr>
        <p:spPr>
          <a:xfrm>
            <a:off x="3855527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EF2D9D-28A7-F040-92FD-87502B793956}"/>
              </a:ext>
            </a:extLst>
          </p:cNvPr>
          <p:cNvSpPr txBox="1">
            <a:spLocks/>
          </p:cNvSpPr>
          <p:nvPr/>
        </p:nvSpPr>
        <p:spPr>
          <a:xfrm>
            <a:off x="838200" y="1431309"/>
            <a:ext cx="3357296" cy="80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Shift left by -32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7B1B2-B809-984A-804A-4D79C540C633}"/>
              </a:ext>
            </a:extLst>
          </p:cNvPr>
          <p:cNvSpPr/>
          <p:nvPr/>
        </p:nvSpPr>
        <p:spPr>
          <a:xfrm>
            <a:off x="5821024" y="1256560"/>
            <a:ext cx="142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(y – 32)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65600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8905-AE93-C74D-98F1-BDBBBEA5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to the thermometer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2024-ADD2-B247-8FE3-0E1DDCC79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78" b="6539"/>
          <a:stretch/>
        </p:blipFill>
        <p:spPr>
          <a:xfrm rot="5400000">
            <a:off x="5944968" y="-212845"/>
            <a:ext cx="1641868" cy="10515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3A7A4-10D7-B448-9109-382AEEFAD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678" b="4509"/>
          <a:stretch/>
        </p:blipFill>
        <p:spPr>
          <a:xfrm rot="5400000">
            <a:off x="4402570" y="-358996"/>
            <a:ext cx="912992" cy="59745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4DB0-3EC7-D449-B3A3-678762404DD5}"/>
              </a:ext>
            </a:extLst>
          </p:cNvPr>
          <p:cNvCxnSpPr>
            <a:cxnSpLocks/>
          </p:cNvCxnSpPr>
          <p:nvPr/>
        </p:nvCxnSpPr>
        <p:spPr>
          <a:xfrm>
            <a:off x="4859066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A7C4D6-F218-3046-9A88-188B1CFD79C6}"/>
              </a:ext>
            </a:extLst>
          </p:cNvPr>
          <p:cNvCxnSpPr>
            <a:cxnSpLocks/>
          </p:cNvCxnSpPr>
          <p:nvPr/>
        </p:nvCxnSpPr>
        <p:spPr>
          <a:xfrm>
            <a:off x="3855527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EF2D9D-28A7-F040-92FD-87502B7939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818480" cy="57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Shrink to 1.8 smaller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3D8AC7-2A81-9E47-B7B8-125DCE47B304}"/>
              </a:ext>
            </a:extLst>
          </p:cNvPr>
          <p:cNvSpPr/>
          <p:nvPr/>
        </p:nvSpPr>
        <p:spPr>
          <a:xfrm>
            <a:off x="5351607" y="1780436"/>
            <a:ext cx="2677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x=</a:t>
            </a:r>
            <a:r>
              <a:rPr lang="en-US" sz="3200" dirty="0"/>
              <a:t> (y – 32)/1.8 </a:t>
            </a:r>
            <a:endParaRPr lang="en-US" sz="3200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1C4223-2702-2D4E-B0D4-05E569B1B265}"/>
              </a:ext>
            </a:extLst>
          </p:cNvPr>
          <p:cNvSpPr txBox="1">
            <a:spLocks/>
          </p:cNvSpPr>
          <p:nvPr/>
        </p:nvSpPr>
        <p:spPr>
          <a:xfrm>
            <a:off x="838200" y="1431309"/>
            <a:ext cx="3357296" cy="80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Shift left by -32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2CDF96-758F-B643-AD9B-B507E90C1300}"/>
              </a:ext>
            </a:extLst>
          </p:cNvPr>
          <p:cNvSpPr/>
          <p:nvPr/>
        </p:nvSpPr>
        <p:spPr>
          <a:xfrm>
            <a:off x="5821024" y="1256560"/>
            <a:ext cx="142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(y – 32)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5761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8905-AE93-C74D-98F1-BDBBBEA5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to the thermometer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2024-ADD2-B247-8FE3-0E1DDCC79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78" r="1364" b="7499"/>
          <a:stretch/>
        </p:blipFill>
        <p:spPr>
          <a:xfrm rot="5400000">
            <a:off x="8135881" y="-2780773"/>
            <a:ext cx="2467300" cy="1653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3A7A4-10D7-B448-9109-382AEEFAD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20" b="6414"/>
          <a:stretch/>
        </p:blipFill>
        <p:spPr>
          <a:xfrm rot="5400000">
            <a:off x="5590401" y="-1745898"/>
            <a:ext cx="1457797" cy="92915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4B2A2E-A487-8D42-8791-78073563F4AD}"/>
              </a:ext>
            </a:extLst>
          </p:cNvPr>
          <p:cNvCxnSpPr>
            <a:cxnSpLocks/>
          </p:cNvCxnSpPr>
          <p:nvPr/>
        </p:nvCxnSpPr>
        <p:spPr>
          <a:xfrm>
            <a:off x="4652032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24447B-7F35-1C4D-9475-3E6B106DD3A0}"/>
              </a:ext>
            </a:extLst>
          </p:cNvPr>
          <p:cNvSpPr/>
          <p:nvPr/>
        </p:nvSpPr>
        <p:spPr>
          <a:xfrm>
            <a:off x="8264294" y="1473276"/>
            <a:ext cx="355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(zoom in to see details)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6DBE25-6400-4445-AF7B-F64F18BE0AC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818480" cy="57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Shrink to 1.8 smaller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997EE-3EF5-4348-8CF9-F238658697F0}"/>
              </a:ext>
            </a:extLst>
          </p:cNvPr>
          <p:cNvSpPr/>
          <p:nvPr/>
        </p:nvSpPr>
        <p:spPr>
          <a:xfrm>
            <a:off x="5351607" y="1780436"/>
            <a:ext cx="2677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x=</a:t>
            </a:r>
            <a:r>
              <a:rPr lang="en-US" sz="3200" dirty="0"/>
              <a:t> (y – 32)/1.8 </a:t>
            </a:r>
            <a:endParaRPr lang="en-US" sz="3200" i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6EE29F-5AB8-4C44-96F7-3172154CCFF4}"/>
              </a:ext>
            </a:extLst>
          </p:cNvPr>
          <p:cNvSpPr txBox="1">
            <a:spLocks/>
          </p:cNvSpPr>
          <p:nvPr/>
        </p:nvSpPr>
        <p:spPr>
          <a:xfrm>
            <a:off x="838200" y="1431309"/>
            <a:ext cx="3357296" cy="80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Shift left by -32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A53F5-9F4F-EB4D-ABE6-CE5B014239BE}"/>
              </a:ext>
            </a:extLst>
          </p:cNvPr>
          <p:cNvSpPr/>
          <p:nvPr/>
        </p:nvSpPr>
        <p:spPr>
          <a:xfrm>
            <a:off x="5821024" y="1256560"/>
            <a:ext cx="142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(y – 32)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908515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8905-AE93-C74D-98F1-BDBBBEA5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to the thermometer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2024-ADD2-B247-8FE3-0E1DDCC79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78" b="6539"/>
          <a:stretch/>
        </p:blipFill>
        <p:spPr>
          <a:xfrm rot="5400000">
            <a:off x="6050337" y="-129919"/>
            <a:ext cx="1619469" cy="10372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3A7A4-10D7-B448-9109-382AEEFAD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678" b="4509"/>
          <a:stretch/>
        </p:blipFill>
        <p:spPr>
          <a:xfrm rot="5400000">
            <a:off x="5937643" y="-2173159"/>
            <a:ext cx="1619469" cy="1059753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4DB0-3EC7-D449-B3A3-678762404DD5}"/>
              </a:ext>
            </a:extLst>
          </p:cNvPr>
          <p:cNvCxnSpPr>
            <a:cxnSpLocks/>
          </p:cNvCxnSpPr>
          <p:nvPr/>
        </p:nvCxnSpPr>
        <p:spPr>
          <a:xfrm>
            <a:off x="4979836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A7C4D6-F218-3046-9A88-188B1CFD79C6}"/>
              </a:ext>
            </a:extLst>
          </p:cNvPr>
          <p:cNvCxnSpPr>
            <a:cxnSpLocks/>
          </p:cNvCxnSpPr>
          <p:nvPr/>
        </p:nvCxnSpPr>
        <p:spPr>
          <a:xfrm>
            <a:off x="4010802" y="2621665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AD53C6-81B9-0A41-A5D8-A2E7E080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363" y="1393765"/>
            <a:ext cx="4040473" cy="58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shift right by 17.78</a:t>
            </a:r>
          </a:p>
          <a:p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BC267-A003-FD4E-AAA2-2CCC879192EE}"/>
              </a:ext>
            </a:extLst>
          </p:cNvPr>
          <p:cNvSpPr/>
          <p:nvPr/>
        </p:nvSpPr>
        <p:spPr>
          <a:xfrm>
            <a:off x="6096000" y="1278155"/>
            <a:ext cx="1755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(x+17.78)</a:t>
            </a:r>
          </a:p>
        </p:txBody>
      </p:sp>
    </p:spTree>
    <p:extLst>
      <p:ext uri="{BB962C8B-B14F-4D97-AF65-F5344CB8AC3E}">
        <p14:creationId xmlns:p14="http://schemas.microsoft.com/office/powerpoint/2010/main" val="263906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8905-AE93-C74D-98F1-BDBBBEA5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to the thermometer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5877-D358-BF45-9D87-AF6A8A48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363" y="1393765"/>
            <a:ext cx="4040473" cy="58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shift right by 17.78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2024-ADD2-B247-8FE3-0E1DDCC79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78" b="6539"/>
          <a:stretch/>
        </p:blipFill>
        <p:spPr>
          <a:xfrm rot="5400000">
            <a:off x="7016496" y="-129919"/>
            <a:ext cx="1619469" cy="10372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3A7A4-10D7-B448-9109-382AEEFAD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678" b="4509"/>
          <a:stretch/>
        </p:blipFill>
        <p:spPr>
          <a:xfrm rot="5400000">
            <a:off x="5937643" y="-2173159"/>
            <a:ext cx="1619469" cy="1059753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4DB0-3EC7-D449-B3A3-678762404DD5}"/>
              </a:ext>
            </a:extLst>
          </p:cNvPr>
          <p:cNvCxnSpPr>
            <a:cxnSpLocks/>
          </p:cNvCxnSpPr>
          <p:nvPr/>
        </p:nvCxnSpPr>
        <p:spPr>
          <a:xfrm>
            <a:off x="4979836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A7C4D6-F218-3046-9A88-188B1CFD79C6}"/>
              </a:ext>
            </a:extLst>
          </p:cNvPr>
          <p:cNvCxnSpPr>
            <a:cxnSpLocks/>
          </p:cNvCxnSpPr>
          <p:nvPr/>
        </p:nvCxnSpPr>
        <p:spPr>
          <a:xfrm>
            <a:off x="4010802" y="2621665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0297FF1-9519-874A-BF36-2B547387261D}"/>
              </a:ext>
            </a:extLst>
          </p:cNvPr>
          <p:cNvSpPr/>
          <p:nvPr/>
        </p:nvSpPr>
        <p:spPr>
          <a:xfrm>
            <a:off x="6096000" y="1278155"/>
            <a:ext cx="1755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(x+17.78)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B08CAD-B683-3B44-81CD-0C057937D451}"/>
              </a:ext>
            </a:extLst>
          </p:cNvPr>
          <p:cNvSpPr/>
          <p:nvPr/>
        </p:nvSpPr>
        <p:spPr>
          <a:xfrm>
            <a:off x="939363" y="1864580"/>
            <a:ext cx="4604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Expand by a a factor of 1.8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7751B-07D4-734D-943F-CEE5B3C07B38}"/>
              </a:ext>
            </a:extLst>
          </p:cNvPr>
          <p:cNvSpPr/>
          <p:nvPr/>
        </p:nvSpPr>
        <p:spPr>
          <a:xfrm>
            <a:off x="5675975" y="1862930"/>
            <a:ext cx="5067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y= (x+17.78)*</a:t>
            </a:r>
            <a:r>
              <a:rPr lang="en-US" sz="3200" dirty="0"/>
              <a:t>1.8 = 1.8*x +32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415556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8905-AE93-C74D-98F1-BDBBBEA5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to the thermometer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5877-D358-BF45-9D87-AF6A8A488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2024-ADD2-B247-8FE3-0E1DDCC79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78" b="6539"/>
          <a:stretch/>
        </p:blipFill>
        <p:spPr>
          <a:xfrm rot="5400000">
            <a:off x="8678273" y="-3758904"/>
            <a:ext cx="2913922" cy="18663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3A7A4-10D7-B448-9109-382AEEFAD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678" b="4509"/>
          <a:stretch/>
        </p:blipFill>
        <p:spPr>
          <a:xfrm rot="5400000">
            <a:off x="5937643" y="-2173159"/>
            <a:ext cx="1619469" cy="1059753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4DB0-3EC7-D449-B3A3-678762404DD5}"/>
              </a:ext>
            </a:extLst>
          </p:cNvPr>
          <p:cNvCxnSpPr>
            <a:cxnSpLocks/>
          </p:cNvCxnSpPr>
          <p:nvPr/>
        </p:nvCxnSpPr>
        <p:spPr>
          <a:xfrm>
            <a:off x="4979836" y="2712242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A7C4D6-F218-3046-9A88-188B1CFD79C6}"/>
              </a:ext>
            </a:extLst>
          </p:cNvPr>
          <p:cNvCxnSpPr>
            <a:cxnSpLocks/>
          </p:cNvCxnSpPr>
          <p:nvPr/>
        </p:nvCxnSpPr>
        <p:spPr>
          <a:xfrm>
            <a:off x="4010802" y="2621665"/>
            <a:ext cx="0" cy="284257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  <a:headEnd type="stealth" w="med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79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344B-CA40-FE46-B842-3990D9CF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temperature (T) outside?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D0681-942F-244B-9719-183D9E4F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838"/>
            <a:ext cx="10515600" cy="4351338"/>
          </a:xfrm>
        </p:spPr>
        <p:txBody>
          <a:bodyPr/>
          <a:lstStyle/>
          <a:p>
            <a:r>
              <a:rPr lang="en-US" dirty="0"/>
              <a:t>A simple number is meaningless.</a:t>
            </a:r>
          </a:p>
          <a:p>
            <a:r>
              <a:rPr lang="en-US" dirty="0"/>
              <a:t>One need to include the unit.</a:t>
            </a:r>
          </a:p>
          <a:p>
            <a:pPr lvl="1"/>
            <a:r>
              <a:rPr lang="en-US" dirty="0"/>
              <a:t>Fahrenheit    °F            used by US, and a few other places.</a:t>
            </a:r>
          </a:p>
          <a:p>
            <a:pPr lvl="1"/>
            <a:r>
              <a:rPr lang="en-US" dirty="0"/>
              <a:t>Celsius           °C            used by 200+ countries.</a:t>
            </a:r>
          </a:p>
          <a:p>
            <a:pPr lvl="1"/>
            <a:r>
              <a:rPr lang="en-US" dirty="0"/>
              <a:t>Kelvin              K            used by scientists.</a:t>
            </a:r>
          </a:p>
          <a:p>
            <a:pPr lvl="1"/>
            <a:endParaRPr lang="en-US" dirty="0"/>
          </a:p>
          <a:p>
            <a:r>
              <a:rPr lang="en-US" dirty="0"/>
              <a:t>Learn to convert between them.</a:t>
            </a:r>
          </a:p>
          <a:p>
            <a:pPr lvl="1"/>
            <a:r>
              <a:rPr lang="en-US" dirty="0"/>
              <a:t>°F -&gt; °C        Communicate with people from other countries.</a:t>
            </a:r>
          </a:p>
          <a:p>
            <a:pPr lvl="1"/>
            <a:r>
              <a:rPr lang="en-US" dirty="0"/>
              <a:t>°F -&gt; K and °C -&gt; K    A scientifically better way to express the temperature.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A0F16-FD5D-5D4F-84AC-0A705E527890}"/>
              </a:ext>
            </a:extLst>
          </p:cNvPr>
          <p:cNvSpPr txBox="1"/>
          <p:nvPr/>
        </p:nvSpPr>
        <p:spPr>
          <a:xfrm>
            <a:off x="1114426" y="145198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Do you think 40 degree is too hot or too cold?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C187D-6F30-814A-B0BD-17D15F3B9822}"/>
              </a:ext>
            </a:extLst>
          </p:cNvPr>
          <p:cNvSpPr/>
          <p:nvPr/>
        </p:nvSpPr>
        <p:spPr>
          <a:xfrm>
            <a:off x="1114426" y="5400136"/>
            <a:ext cx="8115838" cy="414068"/>
          </a:xfrm>
          <a:prstGeom prst="rect">
            <a:avLst/>
          </a:prstGeom>
          <a:solidFill>
            <a:schemeClr val="accent6">
              <a:lumMod val="50000"/>
              <a:alpha val="3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F512-DED4-D940-A514-492FFB93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temperatures (T)  in °F and °C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7ED88-090C-E344-9C3F-A6E0516CF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197" y="985042"/>
            <a:ext cx="3426955" cy="59467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E10E3C-27EB-7A41-94B3-AC7059311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Room temperature.</a:t>
            </a:r>
          </a:p>
          <a:p>
            <a:pPr lvl="1"/>
            <a:r>
              <a:rPr lang="en-US" dirty="0"/>
              <a:t>     75.2 ° F           24  ° C</a:t>
            </a:r>
          </a:p>
          <a:p>
            <a:r>
              <a:rPr lang="en-US" dirty="0"/>
              <a:t>Normal body temperature.</a:t>
            </a:r>
          </a:p>
          <a:p>
            <a:pPr lvl="1"/>
            <a:r>
              <a:rPr lang="en-US" dirty="0"/>
              <a:t>     98.6 °F            37.0 °C</a:t>
            </a:r>
          </a:p>
          <a:p>
            <a:r>
              <a:rPr lang="en-US" dirty="0"/>
              <a:t>Freezing temperature.</a:t>
            </a:r>
          </a:p>
          <a:p>
            <a:pPr lvl="1"/>
            <a:r>
              <a:rPr lang="en-US" dirty="0"/>
              <a:t>    32 °F                 0 °C</a:t>
            </a:r>
          </a:p>
          <a:p>
            <a:r>
              <a:rPr lang="en-US" dirty="0"/>
              <a:t>Boiling temperature.</a:t>
            </a:r>
          </a:p>
          <a:p>
            <a:pPr lvl="1"/>
            <a:r>
              <a:rPr lang="en-US" dirty="0"/>
              <a:t>     212 °F              100 °C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9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18594-8B14-B542-8C4F-F09634DB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05004" y="-666750"/>
            <a:ext cx="8191500" cy="819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6265F5-F4A4-914D-B5B4-B66A3114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the temperature on a Figure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A038BD-2856-F64B-9025-58C38680A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184428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Room temperature.</a:t>
            </a:r>
          </a:p>
          <a:p>
            <a:pPr lvl="1"/>
            <a:r>
              <a:rPr lang="en-US" dirty="0"/>
              <a:t>     75.2 ° F           24  ° C</a:t>
            </a:r>
          </a:p>
          <a:p>
            <a:r>
              <a:rPr lang="en-US" dirty="0"/>
              <a:t>Normal body temperature.</a:t>
            </a:r>
          </a:p>
          <a:p>
            <a:pPr lvl="1"/>
            <a:r>
              <a:rPr lang="en-US" dirty="0"/>
              <a:t>     98.6 °F            37.0 °C</a:t>
            </a:r>
          </a:p>
          <a:p>
            <a:r>
              <a:rPr lang="en-US" dirty="0"/>
              <a:t>Freezing temperature.</a:t>
            </a:r>
          </a:p>
          <a:p>
            <a:pPr lvl="1"/>
            <a:r>
              <a:rPr lang="en-US" dirty="0"/>
              <a:t>     32 °F                 0 °C</a:t>
            </a:r>
          </a:p>
          <a:p>
            <a:r>
              <a:rPr lang="en-US" dirty="0"/>
              <a:t>Boiling temperature.</a:t>
            </a:r>
          </a:p>
          <a:p>
            <a:pPr lvl="1"/>
            <a:r>
              <a:rPr lang="en-US" dirty="0"/>
              <a:t>     212 °F              100 °C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0F8A14-35A5-BC47-A6B0-7CDC66622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0500" y="-676656"/>
            <a:ext cx="8211312" cy="82113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DB18F0-532E-EA43-93F7-10E320C218B0}"/>
              </a:ext>
            </a:extLst>
          </p:cNvPr>
          <p:cNvSpPr/>
          <p:nvPr/>
        </p:nvSpPr>
        <p:spPr>
          <a:xfrm>
            <a:off x="5102352" y="5781096"/>
            <a:ext cx="682752" cy="414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3718-5DBF-5341-BBAD-06499BBF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to algebraic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6D9A-4264-1C4A-AC97-C70514D6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75" y="1494885"/>
            <a:ext cx="10515600" cy="4351338"/>
          </a:xfrm>
        </p:spPr>
        <p:txBody>
          <a:bodyPr/>
          <a:lstStyle/>
          <a:p>
            <a:r>
              <a:rPr lang="en-US" dirty="0"/>
              <a:t>Note the temp. in F as y</a:t>
            </a:r>
          </a:p>
          <a:p>
            <a:r>
              <a:rPr lang="en-US" dirty="0"/>
              <a:t>Note the temp. in C as x</a:t>
            </a:r>
          </a:p>
          <a:p>
            <a:r>
              <a:rPr lang="en-US" dirty="0"/>
              <a:t>y = m*</a:t>
            </a:r>
            <a:r>
              <a:rPr lang="en-US" dirty="0" err="1"/>
              <a:t>x+b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7E0BC-2D85-8044-94C1-C4C636621376}"/>
              </a:ext>
            </a:extLst>
          </p:cNvPr>
          <p:cNvSpPr txBox="1"/>
          <p:nvPr/>
        </p:nvSpPr>
        <p:spPr>
          <a:xfrm>
            <a:off x="548446" y="3100298"/>
            <a:ext cx="506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b (</a:t>
            </a:r>
            <a:r>
              <a:rPr lang="en-US" sz="2800" i="1" dirty="0" err="1"/>
              <a:t>y_intercept</a:t>
            </a:r>
            <a:r>
              <a:rPr lang="en-US" sz="2800" i="1" dirty="0"/>
              <a:t>)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5DB32-10AF-1A43-A6AD-D0425255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05004" y="-666750"/>
            <a:ext cx="8191500" cy="8191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D8BA6F6-D625-DB4D-BC57-C19FA36E70AE}"/>
              </a:ext>
            </a:extLst>
          </p:cNvPr>
          <p:cNvGrpSpPr/>
          <p:nvPr/>
        </p:nvGrpSpPr>
        <p:grpSpPr>
          <a:xfrm>
            <a:off x="5630288" y="4400468"/>
            <a:ext cx="6334733" cy="461665"/>
            <a:chOff x="5513557" y="4400468"/>
            <a:chExt cx="6334733" cy="46166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E3B12A-B5FC-3B48-A6B4-FD7307C92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3557" y="4760070"/>
              <a:ext cx="6334733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01850B-B04B-904D-A9AC-CD764348D3C9}"/>
                </a:ext>
              </a:extLst>
            </p:cNvPr>
            <p:cNvSpPr txBox="1"/>
            <p:nvPr/>
          </p:nvSpPr>
          <p:spPr>
            <a:xfrm>
              <a:off x="9386201" y="4400468"/>
              <a:ext cx="836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32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BDEB66-5257-B14D-8938-16CF80992C6E}"/>
              </a:ext>
            </a:extLst>
          </p:cNvPr>
          <p:cNvGrpSpPr/>
          <p:nvPr/>
        </p:nvGrpSpPr>
        <p:grpSpPr>
          <a:xfrm>
            <a:off x="5649744" y="1310219"/>
            <a:ext cx="6334733" cy="4682020"/>
            <a:chOff x="5649744" y="1310219"/>
            <a:chExt cx="6334733" cy="468202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9A58450-BE29-CE45-A80E-29C773351AB9}"/>
                </a:ext>
              </a:extLst>
            </p:cNvPr>
            <p:cNvCxnSpPr>
              <a:cxnSpLocks/>
            </p:cNvCxnSpPr>
            <p:nvPr/>
          </p:nvCxnSpPr>
          <p:spPr>
            <a:xfrm>
              <a:off x="7412477" y="1494885"/>
              <a:ext cx="0" cy="4497354"/>
            </a:xfrm>
            <a:prstGeom prst="line">
              <a:avLst/>
            </a:prstGeom>
            <a:ln w="381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8B9439-9AEA-0C46-9E53-70AD13F9D0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9744" y="5269151"/>
              <a:ext cx="6334733" cy="0"/>
            </a:xfrm>
            <a:prstGeom prst="line">
              <a:avLst/>
            </a:prstGeom>
            <a:ln w="381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1CA8EB-BCC1-0E46-8B12-8A6738D6E09C}"/>
                </a:ext>
              </a:extLst>
            </p:cNvPr>
            <p:cNvSpPr txBox="1"/>
            <p:nvPr/>
          </p:nvSpPr>
          <p:spPr>
            <a:xfrm>
              <a:off x="11353800" y="5119673"/>
              <a:ext cx="389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43AC9F-3F90-FB46-80B2-1AF5FC71B121}"/>
                </a:ext>
              </a:extLst>
            </p:cNvPr>
            <p:cNvSpPr txBox="1"/>
            <p:nvPr/>
          </p:nvSpPr>
          <p:spPr>
            <a:xfrm>
              <a:off x="7444724" y="1310219"/>
              <a:ext cx="389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</a:rPr>
                <a:t>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13A3649-2082-5F43-AD7D-E97FA540DCC9}"/>
              </a:ext>
            </a:extLst>
          </p:cNvPr>
          <p:cNvSpPr txBox="1"/>
          <p:nvPr/>
        </p:nvSpPr>
        <p:spPr>
          <a:xfrm>
            <a:off x="675041" y="3542232"/>
            <a:ext cx="506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=32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640FFA-E06A-9247-86BA-B6666FCE935C}"/>
              </a:ext>
            </a:extLst>
          </p:cNvPr>
          <p:cNvSpPr txBox="1"/>
          <p:nvPr/>
        </p:nvSpPr>
        <p:spPr>
          <a:xfrm>
            <a:off x="494493" y="4166835"/>
            <a:ext cx="506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m (slope)?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21CC19-793A-6E41-A6CE-BCCF3DAA7D7E}"/>
              </a:ext>
            </a:extLst>
          </p:cNvPr>
          <p:cNvGrpSpPr/>
          <p:nvPr/>
        </p:nvGrpSpPr>
        <p:grpSpPr>
          <a:xfrm>
            <a:off x="5615246" y="1337515"/>
            <a:ext cx="6334733" cy="579985"/>
            <a:chOff x="5513557" y="4180085"/>
            <a:chExt cx="6334733" cy="57998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CE76473-9918-A840-A010-D7C19869A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3557" y="4760070"/>
              <a:ext cx="6334733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FBD71A-BB0C-6649-B786-0FB30ACD9B53}"/>
                </a:ext>
              </a:extLst>
            </p:cNvPr>
            <p:cNvSpPr txBox="1"/>
            <p:nvPr/>
          </p:nvSpPr>
          <p:spPr>
            <a:xfrm>
              <a:off x="9702801" y="4180085"/>
              <a:ext cx="836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</a:rPr>
                <a:t>212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68F21-6485-4D44-A64B-7765706A3A5B}"/>
              </a:ext>
            </a:extLst>
          </p:cNvPr>
          <p:cNvSpPr/>
          <p:nvPr/>
        </p:nvSpPr>
        <p:spPr>
          <a:xfrm>
            <a:off x="1033103" y="5424386"/>
            <a:ext cx="2938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y =  </a:t>
            </a:r>
            <a:r>
              <a:rPr lang="en-US" sz="3200" i="1" dirty="0"/>
              <a:t>1.8</a:t>
            </a:r>
            <a:r>
              <a:rPr lang="en-US" sz="3200" dirty="0"/>
              <a:t> * x</a:t>
            </a:r>
            <a:r>
              <a:rPr lang="zh-CN" altLang="en-US" sz="3200" dirty="0"/>
              <a:t> </a:t>
            </a:r>
            <a:r>
              <a:rPr lang="en-US" sz="3200" dirty="0"/>
              <a:t> + </a:t>
            </a:r>
            <a:r>
              <a:rPr lang="zh-CN" altLang="en-US" sz="3200" dirty="0"/>
              <a:t> </a:t>
            </a:r>
            <a:r>
              <a:rPr lang="en-US" altLang="zh-CN" sz="3200" i="1" dirty="0"/>
              <a:t>32</a:t>
            </a:r>
            <a:endParaRPr lang="en-US" sz="3200" i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78DD4C-98D1-324D-8925-771F7F772CFC}"/>
              </a:ext>
            </a:extLst>
          </p:cNvPr>
          <p:cNvGrpSpPr/>
          <p:nvPr/>
        </p:nvGrpSpPr>
        <p:grpSpPr>
          <a:xfrm>
            <a:off x="10016546" y="1917500"/>
            <a:ext cx="2553071" cy="2842570"/>
            <a:chOff x="10016546" y="1917500"/>
            <a:chExt cx="2553071" cy="28425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BFAE40-8E2A-6F42-91F8-9FA1D8A086C4}"/>
                </a:ext>
              </a:extLst>
            </p:cNvPr>
            <p:cNvSpPr txBox="1"/>
            <p:nvPr/>
          </p:nvSpPr>
          <p:spPr>
            <a:xfrm>
              <a:off x="10016546" y="3208889"/>
              <a:ext cx="2553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50000"/>
                    </a:schemeClr>
                  </a:solidFill>
                </a:rPr>
                <a:t>212-32=180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EDD0AA-0BED-EA46-9ABC-1A2E45F9B7CC}"/>
                </a:ext>
              </a:extLst>
            </p:cNvPr>
            <p:cNvCxnSpPr>
              <a:cxnSpLocks/>
            </p:cNvCxnSpPr>
            <p:nvPr/>
          </p:nvCxnSpPr>
          <p:spPr>
            <a:xfrm>
              <a:off x="11949979" y="1917500"/>
              <a:ext cx="0" cy="284257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  <a:prstDash val="sysDot"/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F6909C-E8CF-514F-BDA7-52CF65A7508A}"/>
              </a:ext>
            </a:extLst>
          </p:cNvPr>
          <p:cNvGrpSpPr/>
          <p:nvPr/>
        </p:nvGrpSpPr>
        <p:grpSpPr>
          <a:xfrm>
            <a:off x="7405814" y="4779757"/>
            <a:ext cx="4364655" cy="461665"/>
            <a:chOff x="7405814" y="4779757"/>
            <a:chExt cx="4364655" cy="46166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1F52CF-BFD3-7848-A14E-C2C90C60CADA}"/>
                </a:ext>
              </a:extLst>
            </p:cNvPr>
            <p:cNvCxnSpPr>
              <a:cxnSpLocks/>
            </p:cNvCxnSpPr>
            <p:nvPr/>
          </p:nvCxnSpPr>
          <p:spPr>
            <a:xfrm>
              <a:off x="7405814" y="4877397"/>
              <a:ext cx="4364655" cy="9726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  <a:prstDash val="sysDot"/>
              <a:headEnd type="stealth" w="med" len="me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A156F02-1FD0-634D-A5C9-ED0DBEC152C2}"/>
                </a:ext>
              </a:extLst>
            </p:cNvPr>
            <p:cNvSpPr/>
            <p:nvPr/>
          </p:nvSpPr>
          <p:spPr>
            <a:xfrm>
              <a:off x="8843846" y="4779757"/>
              <a:ext cx="1521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50000"/>
                    </a:schemeClr>
                  </a:solidFill>
                </a:rPr>
                <a:t>100-0=100</a:t>
              </a:r>
              <a:endParaRPr lang="en-US" sz="24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6C1062A-EB82-3443-8752-C5BFBD82AA6B}"/>
              </a:ext>
            </a:extLst>
          </p:cNvPr>
          <p:cNvSpPr txBox="1"/>
          <p:nvPr/>
        </p:nvSpPr>
        <p:spPr>
          <a:xfrm>
            <a:off x="872706" y="4728101"/>
            <a:ext cx="506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m=180/100=1.8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BD0213-F2FC-4048-9982-3DC674DD76E7}"/>
              </a:ext>
            </a:extLst>
          </p:cNvPr>
          <p:cNvSpPr/>
          <p:nvPr/>
        </p:nvSpPr>
        <p:spPr>
          <a:xfrm>
            <a:off x="257468" y="6239641"/>
            <a:ext cx="6456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[temp. in F] =  </a:t>
            </a:r>
            <a:r>
              <a:rPr lang="en-US" sz="3200" i="1" dirty="0">
                <a:solidFill>
                  <a:srgbClr val="C00000"/>
                </a:solidFill>
              </a:rPr>
              <a:t>1.8</a:t>
            </a:r>
            <a:r>
              <a:rPr lang="en-US" sz="3200" dirty="0">
                <a:solidFill>
                  <a:srgbClr val="C00000"/>
                </a:solidFill>
              </a:rPr>
              <a:t> * [temp. in C]</a:t>
            </a:r>
            <a:r>
              <a:rPr lang="zh-CN" alt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 + </a:t>
            </a:r>
            <a:r>
              <a:rPr lang="zh-CN" altLang="en-US" sz="3200" dirty="0">
                <a:solidFill>
                  <a:srgbClr val="C00000"/>
                </a:solidFill>
              </a:rPr>
              <a:t> </a:t>
            </a:r>
            <a:r>
              <a:rPr lang="en-US" altLang="zh-CN" sz="3200" i="1" dirty="0">
                <a:solidFill>
                  <a:srgbClr val="C00000"/>
                </a:solidFill>
              </a:rPr>
              <a:t>32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1EAEEA-6809-6842-91D4-E7954B40A184}"/>
              </a:ext>
            </a:extLst>
          </p:cNvPr>
          <p:cNvSpPr/>
          <p:nvPr/>
        </p:nvSpPr>
        <p:spPr>
          <a:xfrm>
            <a:off x="5102352" y="5781096"/>
            <a:ext cx="682752" cy="414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AD589-10E9-EB44-96D7-6629AB83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05EE-B89F-044A-B49F-BBBA43A71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Room temperature:</a:t>
            </a:r>
          </a:p>
          <a:p>
            <a:pPr lvl="1"/>
            <a:r>
              <a:rPr lang="en-US" dirty="0"/>
              <a:t>     75.2 °F               </a:t>
            </a:r>
            <a:r>
              <a:rPr lang="en-US" altLang="zh-CN" dirty="0"/>
              <a:t>24</a:t>
            </a:r>
            <a:r>
              <a:rPr lang="en-US" dirty="0"/>
              <a:t> °C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03F17-9580-2142-9288-060F0E4A802D}"/>
              </a:ext>
            </a:extLst>
          </p:cNvPr>
          <p:cNvSpPr/>
          <p:nvPr/>
        </p:nvSpPr>
        <p:spPr>
          <a:xfrm>
            <a:off x="1122208" y="2780940"/>
            <a:ext cx="259878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 =  </a:t>
            </a:r>
            <a:r>
              <a:rPr lang="en-US" sz="2800" i="1" dirty="0"/>
              <a:t>1.8</a:t>
            </a:r>
            <a:r>
              <a:rPr lang="en-US" sz="2800" dirty="0"/>
              <a:t> * x</a:t>
            </a:r>
            <a:r>
              <a:rPr lang="zh-CN" altLang="en-US" sz="2800" dirty="0"/>
              <a:t> </a:t>
            </a:r>
            <a:r>
              <a:rPr lang="en-US" sz="2800" dirty="0"/>
              <a:t> + </a:t>
            </a:r>
            <a:r>
              <a:rPr lang="zh-CN" altLang="en-US" sz="2800" dirty="0"/>
              <a:t> </a:t>
            </a:r>
            <a:r>
              <a:rPr lang="en-US" altLang="zh-CN" sz="2800" i="1" dirty="0"/>
              <a:t>32</a:t>
            </a:r>
          </a:p>
          <a:p>
            <a:r>
              <a:rPr lang="en-US" sz="2800" i="1" dirty="0"/>
              <a:t>   =   1.8 * 24+32</a:t>
            </a:r>
          </a:p>
          <a:p>
            <a:r>
              <a:rPr lang="en-US" sz="2800" i="1" dirty="0"/>
              <a:t>   =  43.2+32</a:t>
            </a:r>
          </a:p>
          <a:p>
            <a:r>
              <a:rPr lang="en-US" sz="2800" i="1" dirty="0"/>
              <a:t>   = 75.2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10E82-289F-6A4D-A321-1C16E16C8D8C}"/>
              </a:ext>
            </a:extLst>
          </p:cNvPr>
          <p:cNvSpPr/>
          <p:nvPr/>
        </p:nvSpPr>
        <p:spPr>
          <a:xfrm>
            <a:off x="1122208" y="4797496"/>
            <a:ext cx="113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Agrees!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13658A-E1C4-0744-85F5-98A05A8A84C3}"/>
              </a:ext>
            </a:extLst>
          </p:cNvPr>
          <p:cNvSpPr/>
          <p:nvPr/>
        </p:nvSpPr>
        <p:spPr>
          <a:xfrm>
            <a:off x="6515709" y="2876979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 =  </a:t>
            </a:r>
            <a:r>
              <a:rPr lang="en-US" sz="2800" i="1" dirty="0"/>
              <a:t>1.8</a:t>
            </a:r>
            <a:r>
              <a:rPr lang="en-US" sz="2800" dirty="0"/>
              <a:t> * x</a:t>
            </a:r>
            <a:r>
              <a:rPr lang="zh-CN" altLang="en-US" sz="2800" dirty="0"/>
              <a:t> </a:t>
            </a:r>
            <a:r>
              <a:rPr lang="en-US" sz="2800" dirty="0"/>
              <a:t> + </a:t>
            </a:r>
            <a:r>
              <a:rPr lang="zh-CN" altLang="en-US" sz="2800" dirty="0"/>
              <a:t> </a:t>
            </a:r>
            <a:r>
              <a:rPr lang="en-US" altLang="zh-CN" sz="2800" i="1" dirty="0"/>
              <a:t>32</a:t>
            </a:r>
            <a:endParaRPr lang="en-US" sz="28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A16E3C-C1E5-D940-9213-E2AC321F57E9}"/>
              </a:ext>
            </a:extLst>
          </p:cNvPr>
          <p:cNvSpPr/>
          <p:nvPr/>
        </p:nvSpPr>
        <p:spPr>
          <a:xfrm>
            <a:off x="5481444" y="1678396"/>
            <a:ext cx="564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[temp. in F] =  </a:t>
            </a:r>
            <a:r>
              <a:rPr lang="en-US" sz="2800" i="1" dirty="0"/>
              <a:t>1.8</a:t>
            </a:r>
            <a:r>
              <a:rPr lang="en-US" sz="2800" dirty="0"/>
              <a:t> * [temp. in C]</a:t>
            </a:r>
            <a:r>
              <a:rPr lang="zh-CN" altLang="en-US" sz="2800" dirty="0"/>
              <a:t> </a:t>
            </a:r>
            <a:r>
              <a:rPr lang="en-US" sz="2800" dirty="0"/>
              <a:t> + </a:t>
            </a:r>
            <a:r>
              <a:rPr lang="zh-CN" altLang="en-US" sz="2800" dirty="0"/>
              <a:t> </a:t>
            </a:r>
            <a:r>
              <a:rPr lang="en-US" altLang="zh-CN" sz="2800" i="1" dirty="0"/>
              <a:t>32</a:t>
            </a:r>
            <a:endParaRPr lang="en-US" sz="28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4B01B-810B-4545-AA68-D7BD3C247C63}"/>
              </a:ext>
            </a:extLst>
          </p:cNvPr>
          <p:cNvSpPr/>
          <p:nvPr/>
        </p:nvSpPr>
        <p:spPr>
          <a:xfrm>
            <a:off x="3496917" y="4846140"/>
            <a:ext cx="8140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C00000"/>
                </a:solidFill>
              </a:rPr>
              <a:t>Could you find a temperature where the number in Fahrenheit and Celsius equals to each other?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E47200-F784-A24C-9DFB-CD929191F035}"/>
              </a:ext>
            </a:extLst>
          </p:cNvPr>
          <p:cNvSpPr/>
          <p:nvPr/>
        </p:nvSpPr>
        <p:spPr>
          <a:xfrm>
            <a:off x="5118352" y="3688881"/>
            <a:ext cx="5393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C00000"/>
                </a:solidFill>
              </a:rPr>
              <a:t>What is -273.15 ° C in ° F?</a:t>
            </a:r>
          </a:p>
        </p:txBody>
      </p:sp>
    </p:spTree>
    <p:extLst>
      <p:ext uri="{BB962C8B-B14F-4D97-AF65-F5344CB8AC3E}">
        <p14:creationId xmlns:p14="http://schemas.microsoft.com/office/powerpoint/2010/main" val="33390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FCD48E4-71AA-7840-A2A1-73C295CF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560" y="806629"/>
            <a:ext cx="6350000" cy="635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2A758-4E83-E846-863E-55FC2EDE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-87318"/>
            <a:ext cx="10515600" cy="1325563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C00000"/>
                </a:solidFill>
              </a:rPr>
              <a:t>Could you find a temperature where the number in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Fahrenheit and Celsius equals to each 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1300-4B24-0B48-A6ED-FE493130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67" y="1210638"/>
            <a:ext cx="10515600" cy="4351338"/>
          </a:xfrm>
        </p:spPr>
        <p:txBody>
          <a:bodyPr/>
          <a:lstStyle/>
          <a:p>
            <a:r>
              <a:rPr lang="en-US" dirty="0"/>
              <a:t>Think in equations:</a:t>
            </a:r>
          </a:p>
          <a:p>
            <a:r>
              <a:rPr lang="en-US" dirty="0"/>
              <a:t>[the temp. in F ]   =  [the temp. in C ]</a:t>
            </a:r>
          </a:p>
          <a:p>
            <a:r>
              <a:rPr lang="en-US" dirty="0"/>
              <a:t>y = x</a:t>
            </a:r>
          </a:p>
          <a:p>
            <a:endParaRPr lang="en-US" dirty="0"/>
          </a:p>
          <a:p>
            <a:r>
              <a:rPr lang="en-US" dirty="0"/>
              <a:t>Two ways to solve:</a:t>
            </a:r>
          </a:p>
          <a:p>
            <a:pPr lvl="1"/>
            <a:r>
              <a:rPr lang="en-US" dirty="0"/>
              <a:t>Draw the line on the graph.</a:t>
            </a:r>
          </a:p>
          <a:p>
            <a:pPr lvl="1"/>
            <a:r>
              <a:rPr lang="en-US" dirty="0"/>
              <a:t>Solve algebraically.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3EE62-E942-FD4A-B708-3EE35A1A8476}"/>
              </a:ext>
            </a:extLst>
          </p:cNvPr>
          <p:cNvSpPr/>
          <p:nvPr/>
        </p:nvSpPr>
        <p:spPr>
          <a:xfrm>
            <a:off x="8069397" y="1599129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 =  </a:t>
            </a:r>
            <a:r>
              <a:rPr lang="en-US" sz="2800" i="1" dirty="0"/>
              <a:t>1.8</a:t>
            </a:r>
            <a:r>
              <a:rPr lang="en-US" sz="2800" dirty="0"/>
              <a:t> * x</a:t>
            </a:r>
            <a:r>
              <a:rPr lang="zh-CN" altLang="en-US" sz="2800" dirty="0"/>
              <a:t> </a:t>
            </a:r>
            <a:r>
              <a:rPr lang="en-US" sz="2800" dirty="0"/>
              <a:t> + </a:t>
            </a:r>
            <a:r>
              <a:rPr lang="zh-CN" altLang="en-US" sz="2800" dirty="0"/>
              <a:t> </a:t>
            </a:r>
            <a:r>
              <a:rPr lang="en-US" altLang="zh-CN" sz="2800" i="1" dirty="0"/>
              <a:t>32</a:t>
            </a:r>
            <a:endParaRPr lang="en-US" sz="28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B6CEE-3847-5A48-B59B-1142D0CFF739}"/>
              </a:ext>
            </a:extLst>
          </p:cNvPr>
          <p:cNvSpPr/>
          <p:nvPr/>
        </p:nvSpPr>
        <p:spPr>
          <a:xfrm>
            <a:off x="6545582" y="1034414"/>
            <a:ext cx="564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[temp. in F] =  </a:t>
            </a:r>
            <a:r>
              <a:rPr lang="en-US" sz="2800" i="1" dirty="0"/>
              <a:t>1.8</a:t>
            </a:r>
            <a:r>
              <a:rPr lang="en-US" sz="2800" dirty="0"/>
              <a:t> * [temp. in C]</a:t>
            </a:r>
            <a:r>
              <a:rPr lang="zh-CN" altLang="en-US" sz="2800" dirty="0"/>
              <a:t> </a:t>
            </a:r>
            <a:r>
              <a:rPr lang="en-US" sz="2800" dirty="0"/>
              <a:t> + </a:t>
            </a:r>
            <a:r>
              <a:rPr lang="zh-CN" altLang="en-US" sz="2800" dirty="0"/>
              <a:t> </a:t>
            </a:r>
            <a:r>
              <a:rPr lang="en-US" altLang="zh-CN" sz="2800" i="1" dirty="0"/>
              <a:t>32</a:t>
            </a:r>
            <a:endParaRPr lang="en-US" sz="28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365D4-C527-284A-A8F3-69377DE7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560" y="809294"/>
            <a:ext cx="6350000" cy="635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E68C32-8F53-8A48-ABAE-1925FF7E2D90}"/>
              </a:ext>
            </a:extLst>
          </p:cNvPr>
          <p:cNvSpPr/>
          <p:nvPr/>
        </p:nvSpPr>
        <p:spPr>
          <a:xfrm>
            <a:off x="972984" y="4725662"/>
            <a:ext cx="25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x = 1.8</a:t>
            </a:r>
            <a:r>
              <a:rPr lang="en-US" sz="2800" dirty="0"/>
              <a:t> * x</a:t>
            </a:r>
            <a:r>
              <a:rPr lang="zh-CN" altLang="en-US" sz="2800" dirty="0"/>
              <a:t> </a:t>
            </a:r>
            <a:r>
              <a:rPr lang="en-US" sz="2800" dirty="0"/>
              <a:t> + </a:t>
            </a:r>
            <a:r>
              <a:rPr lang="zh-CN" altLang="en-US" sz="2800" dirty="0"/>
              <a:t> </a:t>
            </a:r>
            <a:r>
              <a:rPr lang="en-US" altLang="zh-CN" sz="2800" i="1" dirty="0"/>
              <a:t>32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94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8269-AB5D-3341-BEBE-1D37B56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back from F to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D6F6-0CF0-C647-87E6-FBF62617C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183"/>
            <a:ext cx="10515600" cy="3861780"/>
          </a:xfrm>
        </p:spPr>
        <p:txBody>
          <a:bodyPr/>
          <a:lstStyle/>
          <a:p>
            <a:r>
              <a:rPr lang="en-US" dirty="0"/>
              <a:t>Obtain an expression for x. How?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C4032-A5CA-2848-AFA0-8160BFCFD95C}"/>
              </a:ext>
            </a:extLst>
          </p:cNvPr>
          <p:cNvSpPr/>
          <p:nvPr/>
        </p:nvSpPr>
        <p:spPr>
          <a:xfrm>
            <a:off x="1780512" y="1564015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 =  </a:t>
            </a:r>
            <a:r>
              <a:rPr lang="en-US" sz="2800" i="1" dirty="0"/>
              <a:t>1.8</a:t>
            </a:r>
            <a:r>
              <a:rPr lang="en-US" sz="2800" dirty="0"/>
              <a:t> * x</a:t>
            </a:r>
            <a:r>
              <a:rPr lang="zh-CN" altLang="en-US" sz="2800" dirty="0"/>
              <a:t> </a:t>
            </a:r>
            <a:r>
              <a:rPr lang="en-US" sz="2800" dirty="0"/>
              <a:t> + </a:t>
            </a:r>
            <a:r>
              <a:rPr lang="zh-CN" altLang="en-US" sz="2800" dirty="0"/>
              <a:t> </a:t>
            </a:r>
            <a:r>
              <a:rPr lang="en-US" altLang="zh-CN" sz="2800" i="1" dirty="0"/>
              <a:t>32</a:t>
            </a:r>
            <a:endParaRPr lang="en-US" sz="28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BE28A-338C-3847-AA3C-E6DE193A946E}"/>
              </a:ext>
            </a:extLst>
          </p:cNvPr>
          <p:cNvSpPr/>
          <p:nvPr/>
        </p:nvSpPr>
        <p:spPr>
          <a:xfrm>
            <a:off x="5321611" y="1535558"/>
            <a:ext cx="564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[temp. in F] =  </a:t>
            </a:r>
            <a:r>
              <a:rPr lang="en-US" sz="2800" i="1" dirty="0">
                <a:solidFill>
                  <a:srgbClr val="C00000"/>
                </a:solidFill>
              </a:rPr>
              <a:t>1.8</a:t>
            </a:r>
            <a:r>
              <a:rPr lang="en-US" sz="2800" dirty="0">
                <a:solidFill>
                  <a:srgbClr val="C00000"/>
                </a:solidFill>
              </a:rPr>
              <a:t> * [temp. in C]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 + 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i="1" dirty="0">
                <a:solidFill>
                  <a:srgbClr val="C00000"/>
                </a:solidFill>
              </a:rPr>
              <a:t>32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320CA-BF36-3F47-BD49-99BC76D4EBC3}"/>
              </a:ext>
            </a:extLst>
          </p:cNvPr>
          <p:cNvSpPr/>
          <p:nvPr/>
        </p:nvSpPr>
        <p:spPr>
          <a:xfrm>
            <a:off x="1780512" y="3024515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 =  </a:t>
            </a:r>
            <a:r>
              <a:rPr lang="en-US" sz="2800" i="1" dirty="0"/>
              <a:t>1.8</a:t>
            </a:r>
            <a:r>
              <a:rPr lang="en-US" sz="2800" dirty="0"/>
              <a:t> * x</a:t>
            </a:r>
            <a:r>
              <a:rPr lang="zh-CN" altLang="en-US" sz="2800" dirty="0"/>
              <a:t> </a:t>
            </a:r>
            <a:r>
              <a:rPr lang="en-US" sz="2800" dirty="0"/>
              <a:t> + </a:t>
            </a:r>
            <a:r>
              <a:rPr lang="zh-CN" altLang="en-US" sz="2800" dirty="0"/>
              <a:t> </a:t>
            </a:r>
            <a:r>
              <a:rPr lang="en-US" altLang="zh-CN" sz="2800" i="1" dirty="0"/>
              <a:t>32</a:t>
            </a:r>
            <a:endParaRPr lang="en-US" sz="28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0336A-9D49-AB47-A504-6E263533F9F2}"/>
              </a:ext>
            </a:extLst>
          </p:cNvPr>
          <p:cNvSpPr/>
          <p:nvPr/>
        </p:nvSpPr>
        <p:spPr>
          <a:xfrm>
            <a:off x="982844" y="3675307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y – 32  =  </a:t>
            </a:r>
            <a:r>
              <a:rPr lang="en-US" sz="2800" i="1" dirty="0"/>
              <a:t>1.8</a:t>
            </a:r>
            <a:r>
              <a:rPr lang="en-US" sz="2800" dirty="0"/>
              <a:t> * x</a:t>
            </a:r>
            <a:endParaRPr lang="en-US" sz="28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90A4C-072B-8543-A624-C93D400772B4}"/>
              </a:ext>
            </a:extLst>
          </p:cNvPr>
          <p:cNvSpPr/>
          <p:nvPr/>
        </p:nvSpPr>
        <p:spPr>
          <a:xfrm>
            <a:off x="165721" y="4291583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(y – 32)/1.8  =  x</a:t>
            </a:r>
            <a:endParaRPr lang="en-US" sz="28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4541E4-F68C-EE4C-BF0C-74F54780A068}"/>
              </a:ext>
            </a:extLst>
          </p:cNvPr>
          <p:cNvSpPr/>
          <p:nvPr/>
        </p:nvSpPr>
        <p:spPr>
          <a:xfrm>
            <a:off x="1895928" y="5000915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x=</a:t>
            </a:r>
            <a:r>
              <a:rPr lang="en-US" sz="2800" dirty="0"/>
              <a:t> (y – 32)/1.8 </a:t>
            </a:r>
            <a:endParaRPr lang="en-US" sz="28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C183BF-1787-B540-99E8-94B2A630F480}"/>
              </a:ext>
            </a:extLst>
          </p:cNvPr>
          <p:cNvSpPr/>
          <p:nvPr/>
        </p:nvSpPr>
        <p:spPr>
          <a:xfrm>
            <a:off x="5321611" y="5522210"/>
            <a:ext cx="5643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[temp. in C] =  ([temp. in F]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 - 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i="1" dirty="0">
                <a:solidFill>
                  <a:srgbClr val="C00000"/>
                </a:solidFill>
              </a:rPr>
              <a:t>32)/1.8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8905-AE93-C74D-98F1-BDBBBEA5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to the thermometer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5877-D358-BF45-9D87-AF6A8A488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Algebra is boring?</a:t>
            </a:r>
          </a:p>
          <a:p>
            <a:r>
              <a:rPr lang="en-US" dirty="0"/>
              <a:t>Let’s do it using graph.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2024-ADD2-B247-8FE3-0E1DDCC79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78" b="7582"/>
          <a:stretch/>
        </p:blipFill>
        <p:spPr>
          <a:xfrm>
            <a:off x="11128443" y="681038"/>
            <a:ext cx="867790" cy="5495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3A7A4-10D7-B448-9109-382AEEFAD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" r="73713" b="7582"/>
          <a:stretch/>
        </p:blipFill>
        <p:spPr>
          <a:xfrm>
            <a:off x="9811601" y="681037"/>
            <a:ext cx="86779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680</Words>
  <Application>Microsoft Macintosh PowerPoint</Application>
  <PresentationFormat>Widescreen</PresentationFormat>
  <Paragraphs>112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Temperature</vt:lpstr>
      <vt:lpstr>What is the temperature (T) outside?</vt:lpstr>
      <vt:lpstr>What are the temperatures (T)  in °F and °C </vt:lpstr>
      <vt:lpstr>Plot the temperature on a Figure</vt:lpstr>
      <vt:lpstr>Convert to algebraic expression</vt:lpstr>
      <vt:lpstr>Double check</vt:lpstr>
      <vt:lpstr>Could you find a temperature where the number in Fahrenheit and Celsius equals to each other?</vt:lpstr>
      <vt:lpstr>Convert back from F to C</vt:lpstr>
      <vt:lpstr>Transformation to the thermometer</vt:lpstr>
      <vt:lpstr>Transformation to the thermometer</vt:lpstr>
      <vt:lpstr>Transformation to the thermometer</vt:lpstr>
      <vt:lpstr>Transformation to the thermometer</vt:lpstr>
      <vt:lpstr>Transformation to the thermometer</vt:lpstr>
      <vt:lpstr>Transformation to the thermometer</vt:lpstr>
      <vt:lpstr>Transformation to the thermometer</vt:lpstr>
      <vt:lpstr>Transformation to the thermometer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</dc:title>
  <dc:creator>Yan, Yangqian</dc:creator>
  <cp:lastModifiedBy>Yan, Yangqian</cp:lastModifiedBy>
  <cp:revision>1</cp:revision>
  <dcterms:created xsi:type="dcterms:W3CDTF">2020-02-25T20:58:27Z</dcterms:created>
  <dcterms:modified xsi:type="dcterms:W3CDTF">2020-02-25T21:00:45Z</dcterms:modified>
</cp:coreProperties>
</file>